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7"/>
  </p:notesMasterIdLst>
  <p:handoutMasterIdLst>
    <p:handoutMasterId r:id="rId8"/>
  </p:handoutMasterIdLst>
  <p:sldIdLst>
    <p:sldId id="256" r:id="rId3"/>
    <p:sldId id="278" r:id="rId4"/>
    <p:sldId id="279" r:id="rId5"/>
    <p:sldId id="280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7931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-60" y="-7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46ABC-8DFA-480A-B93C-2E8ED19DFF24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22EA9-556F-4E51-B78A-453232291B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074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768801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55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409357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877932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"/>
          <p:cNvSpPr>
            <a:spLocks noGrp="1"/>
          </p:cNvSpPr>
          <p:nvPr>
            <p:ph type="pic" idx="21"/>
          </p:nvPr>
        </p:nvSpPr>
        <p:spPr>
          <a:xfrm>
            <a:off x="9226574" y="1270000"/>
            <a:ext cx="16840152" cy="11184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01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88215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30229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004640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Image"/>
          <p:cNvSpPr>
            <a:spLocks noGrp="1"/>
          </p:cNvSpPr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02363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01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827482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673468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516972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128319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Image"/>
          <p:cNvSpPr>
            <a:spLocks noGrp="1"/>
          </p:cNvSpPr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520351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658047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1664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03409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906246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01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01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307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Центр цифрового образования детей…"/>
          <p:cNvSpPr txBox="1">
            <a:spLocks noGrp="1"/>
          </p:cNvSpPr>
          <p:nvPr>
            <p:ph type="ctrTitle"/>
          </p:nvPr>
        </p:nvSpPr>
        <p:spPr>
          <a:xfrm>
            <a:off x="13138483" y="819808"/>
            <a:ext cx="11245517" cy="12328634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ctr" defTabSz="2365188">
              <a:lnSpc>
                <a:spcPct val="100000"/>
              </a:lnSpc>
              <a:defRPr sz="8245" spc="329">
                <a:solidFill>
                  <a:schemeClr val="accent1">
                    <a:lumOff val="-13575"/>
                  </a:schemeClr>
                </a:solidFill>
              </a:defRPr>
            </a:pPr>
            <a:r>
              <a:rPr lang="ru-RU" sz="5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п. </a:t>
            </a:r>
            <a:r>
              <a:rPr lang="ru-RU" sz="53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Романово </a:t>
            </a:r>
            <a:br>
              <a:rPr lang="ru-RU" sz="53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</a:t>
            </a:r>
            <a:b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КО ПОО «Прибалтийский судостроительный техникум»</a:t>
            </a:r>
            <a:br>
              <a:rPr lang="ru-RU" sz="5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объявляет набор учащихся </a:t>
            </a:r>
            <a:b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колледж-класс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 учебного года</a:t>
            </a:r>
            <a:b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программе </a:t>
            </a:r>
            <a:br>
              <a:rPr lang="ru-RU" sz="4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обучения: </a:t>
            </a:r>
            <a:br>
              <a:rPr lang="ru-RU" sz="49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«Оператор наземных средств управления беспилотным летательными аппаратами»</a:t>
            </a:r>
            <a:br>
              <a:rPr lang="ru-RU" sz="5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</a:t>
            </a:r>
            <a:br>
              <a:rPr lang="ru-RU" sz="40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8(40150)47235</a:t>
            </a:r>
            <a:br>
              <a:rPr lang="ru-RU" sz="40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schoolrom@mail.ru</a:t>
            </a:r>
            <a:r>
              <a:rPr sz="40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4000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BDEF0ADA-73D5-4CA9-A2A8-5FE0AC73A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820" y="2743646"/>
            <a:ext cx="3357250" cy="325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Рисунок 1" descr="C:\Users\Director\Desktop\emblem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632" y="385011"/>
            <a:ext cx="3799934" cy="235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правления обучения">
            <a:extLst>
              <a:ext uri="{FF2B5EF4-FFF2-40B4-BE49-F238E27FC236}">
                <a16:creationId xmlns:a16="http://schemas.microsoft.com/office/drawing/2014/main" xmlns="" id="{84E5EEB3-E124-4FE7-B0E7-08954C9624AC}"/>
              </a:ext>
            </a:extLst>
          </p:cNvPr>
          <p:cNvSpPr/>
          <p:nvPr/>
        </p:nvSpPr>
        <p:spPr>
          <a:xfrm>
            <a:off x="1677465" y="889779"/>
            <a:ext cx="20042953" cy="23674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52400" dist="114300" dir="2808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80000"/>
              </a:lnSpc>
              <a:defRPr sz="7000" spc="-140">
                <a:solidFill>
                  <a:schemeClr val="accent1">
                    <a:lumOff val="-135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наземных средств управления беспилотным летательным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аппаратом (БПЛА)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B103E27-382E-44FC-B740-FE138B9A4397}"/>
              </a:ext>
            </a:extLst>
          </p:cNvPr>
          <p:cNvSpPr/>
          <p:nvPr/>
        </p:nvSpPr>
        <p:spPr>
          <a:xfrm>
            <a:off x="823708" y="5943599"/>
            <a:ext cx="108752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C3D4BD6-248E-4FFA-AB63-1C4383F96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978" y="3860737"/>
            <a:ext cx="6177847" cy="4165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72966" y="4444409"/>
            <a:ext cx="10392013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000" b="1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обучения  выпускник сможет:</a:t>
            </a:r>
          </a:p>
          <a:p>
            <a:pPr algn="l">
              <a:lnSpc>
                <a:spcPct val="150000"/>
              </a:lnSpc>
            </a:pPr>
            <a:r>
              <a:rPr lang="ru-RU" sz="40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обладать знаниями по технической  эксплуатации беспилотных летательных  </a:t>
            </a:r>
            <a:r>
              <a:rPr lang="ru-RU" sz="4000" dirty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аппаратов (БПЛА</a:t>
            </a:r>
            <a:r>
              <a:rPr lang="ru-RU" sz="40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l">
              <a:lnSpc>
                <a:spcPct val="150000"/>
              </a:lnSpc>
            </a:pPr>
            <a:r>
              <a:rPr lang="ru-RU" sz="40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знать  нормативно-правовое регулирование использования </a:t>
            </a:r>
            <a:r>
              <a:rPr lang="ru-RU" sz="4000" dirty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БПЛА в РФ;</a:t>
            </a:r>
          </a:p>
          <a:p>
            <a:pPr algn="l">
              <a:lnSpc>
                <a:spcPct val="150000"/>
              </a:lnSpc>
            </a:pPr>
            <a:r>
              <a:rPr lang="ru-RU" sz="40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уметь </a:t>
            </a:r>
            <a:r>
              <a:rPr lang="ru-RU" sz="4000" dirty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управлять БПЛА различных типов;</a:t>
            </a:r>
          </a:p>
          <a:p>
            <a:pPr algn="l">
              <a:lnSpc>
                <a:spcPct val="150000"/>
              </a:lnSpc>
            </a:pPr>
            <a:r>
              <a:rPr lang="ru-RU" sz="40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проводить </a:t>
            </a:r>
            <a:r>
              <a:rPr lang="ru-RU" sz="4000" dirty="0" err="1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аэрофото</a:t>
            </a:r>
            <a:r>
              <a:rPr lang="ru-RU" sz="4000" dirty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 видеосъемку;</a:t>
            </a:r>
          </a:p>
          <a:p>
            <a:pPr algn="l">
              <a:lnSpc>
                <a:spcPct val="150000"/>
              </a:lnSpc>
            </a:pPr>
            <a:r>
              <a:rPr lang="ru-RU" sz="4000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обрабатывать </a:t>
            </a:r>
            <a:r>
              <a:rPr lang="ru-RU" sz="4000" dirty="0">
                <a:solidFill>
                  <a:schemeClr val="bg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съемки.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5045" y="3939083"/>
            <a:ext cx="6259814" cy="3905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5045" y="8387251"/>
            <a:ext cx="6259814" cy="4318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8776" y="8491671"/>
            <a:ext cx="5930250" cy="4176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908292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правления обучения">
            <a:extLst>
              <a:ext uri="{FF2B5EF4-FFF2-40B4-BE49-F238E27FC236}">
                <a16:creationId xmlns="" xmlns:a16="http://schemas.microsoft.com/office/drawing/2014/main" id="{5403B2CC-6EDD-4D34-A3E6-42ADC82C6048}"/>
              </a:ext>
            </a:extLst>
          </p:cNvPr>
          <p:cNvSpPr/>
          <p:nvPr/>
        </p:nvSpPr>
        <p:spPr>
          <a:xfrm>
            <a:off x="3407708" y="444602"/>
            <a:ext cx="18772096" cy="14787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52400" dist="114300" dir="2808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80000"/>
              </a:lnSpc>
              <a:defRPr sz="7000" spc="-140">
                <a:solidFill>
                  <a:schemeClr val="accent1">
                    <a:lumOff val="-135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реализации проекта «Колледж-класс»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2D0D06A-DE27-40E2-ACED-8C2D9C3F14E1}"/>
              </a:ext>
            </a:extLst>
          </p:cNvPr>
          <p:cNvSpPr/>
          <p:nvPr/>
        </p:nvSpPr>
        <p:spPr>
          <a:xfrm>
            <a:off x="9177617" y="2613952"/>
            <a:ext cx="124183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780" y="2267211"/>
            <a:ext cx="22735202" cy="1064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1475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правления обучения">
            <a:extLst>
              <a:ext uri="{FF2B5EF4-FFF2-40B4-BE49-F238E27FC236}">
                <a16:creationId xmlns="" xmlns:a16="http://schemas.microsoft.com/office/drawing/2014/main" id="{5403B2CC-6EDD-4D34-A3E6-42ADC82C6048}"/>
              </a:ext>
            </a:extLst>
          </p:cNvPr>
          <p:cNvSpPr/>
          <p:nvPr/>
        </p:nvSpPr>
        <p:spPr>
          <a:xfrm>
            <a:off x="315310" y="444602"/>
            <a:ext cx="23805931" cy="17451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52400" dist="114300" dir="2808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lnSpc>
                <a:spcPct val="80000"/>
              </a:lnSpc>
              <a:defRPr sz="7000" spc="-140">
                <a:solidFill>
                  <a:schemeClr val="accent1">
                    <a:lumOff val="-135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учебного процесса по основным программам профессионального обучения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2D0D06A-DE27-40E2-ACED-8C2D9C3F14E1}"/>
              </a:ext>
            </a:extLst>
          </p:cNvPr>
          <p:cNvSpPr/>
          <p:nvPr/>
        </p:nvSpPr>
        <p:spPr>
          <a:xfrm>
            <a:off x="9177617" y="2613952"/>
            <a:ext cx="124183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idx="1"/>
          </p:nvPr>
        </p:nvSpPr>
        <p:spPr>
          <a:xfrm>
            <a:off x="1148316" y="2955851"/>
            <a:ext cx="22583554" cy="10495454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ru-RU" sz="80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8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осуществляется 1 раз в неделю. Срок реализации программы - 1 год  6 месяцев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ru-RU" sz="8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8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часов по программе основного  профессионального обучения - 454 часа ( из них 108 часов производственная практика на  базовых предприятиях города Калининграда  (в период с 01.06. 23 г. по 22.06.23 г.)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ru-RU" sz="8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8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аудиторных  занятий - академический час 45 минут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ru-RU" sz="8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8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каждому направлению подготовки ведётся учебный журнал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ru-RU" sz="8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8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основных программ сопровождается проведением промежуточной аттестации в соответствии с </a:t>
            </a:r>
            <a:r>
              <a:rPr lang="ru-RU" sz="8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 планом</a:t>
            </a:r>
            <a:endParaRPr lang="ru-RU" sz="8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ru-RU" sz="8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8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и  производственная практики являются неотъемлемой составляющей учебного процесса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ru-RU" sz="8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Слушатели</a:t>
            </a:r>
            <a:r>
              <a:rPr lang="ru-RU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прошедшие практику или получившие отрицательную оценку, </a:t>
            </a:r>
            <a:r>
              <a:rPr lang="ru-RU" sz="8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допускаются </a:t>
            </a:r>
            <a:r>
              <a:rPr lang="ru-RU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прохождению итоговой </a:t>
            </a:r>
            <a:r>
              <a:rPr lang="ru-RU" sz="8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ru-RU" sz="8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программ профессионального обучения по профессиям </a:t>
            </a:r>
            <a:r>
              <a:rPr lang="ru-RU" sz="8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рабочих, должностям </a:t>
            </a:r>
            <a:r>
              <a:rPr lang="ru-RU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служащих завершается итоговой аттестацией в форме </a:t>
            </a:r>
            <a:r>
              <a:rPr lang="ru-RU" sz="8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квалификационного  экзамена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ru-RU" sz="8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итоговой аттестации на основании решения аттестационной </a:t>
            </a:r>
            <a:r>
              <a:rPr lang="ru-RU" sz="8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издается </a:t>
            </a:r>
            <a:r>
              <a:rPr lang="ru-RU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об отчислении и о выдаче слушателям, успешно прошедшим </a:t>
            </a:r>
            <a:r>
              <a:rPr lang="ru-RU" sz="8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итоговую аттестацию </a:t>
            </a:r>
            <a:r>
              <a:rPr lang="ru-RU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 о профессии рабочего, должности </a:t>
            </a:r>
            <a:r>
              <a:rPr lang="ru-RU" sz="8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служащего  с присвоением  квалификационного  разряда</a:t>
            </a:r>
            <a:endParaRPr lang="ru-RU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ru-RU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ru-RU" sz="5100" b="1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16621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1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232</Words>
  <Application>Microsoft Office PowerPoint</Application>
  <PresentationFormat>Произвольный</PresentationFormat>
  <Paragraphs>31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30_BasicColor</vt:lpstr>
      <vt:lpstr>31_BasicColor</vt:lpstr>
      <vt:lpstr>МАОУ СОШ п. Романово  совместно с  ГБУ КО ПОО «Прибалтийский судостроительный техникум»  объявляет набор учащихся  в 10 колледж-класс  2023-2024 учебного года  по программе  профессионального обучения:  «Оператор наземных средств управления беспилотным летательными аппаратами» Контакты: 8(40150)47235 schoolrom@mail.ru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цифрового образования детей «IT-куб Калининград»</dc:title>
  <dc:creator>admin</dc:creator>
  <cp:lastModifiedBy>Windows User</cp:lastModifiedBy>
  <cp:revision>149</cp:revision>
  <cp:lastPrinted>2023-05-05T11:39:30Z</cp:lastPrinted>
  <dcterms:modified xsi:type="dcterms:W3CDTF">2023-05-05T12:08:51Z</dcterms:modified>
</cp:coreProperties>
</file>